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99" r:id="rId2"/>
    <p:sldId id="490" r:id="rId3"/>
    <p:sldId id="491" r:id="rId4"/>
    <p:sldId id="493" r:id="rId5"/>
    <p:sldId id="494" r:id="rId6"/>
    <p:sldId id="495" r:id="rId7"/>
    <p:sldId id="497" r:id="rId8"/>
    <p:sldId id="496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16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18" r:id="rId29"/>
    <p:sldId id="517" r:id="rId30"/>
    <p:sldId id="527" r:id="rId31"/>
    <p:sldId id="528" r:id="rId32"/>
    <p:sldId id="529" r:id="rId33"/>
    <p:sldId id="530" r:id="rId34"/>
    <p:sldId id="4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07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=""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=""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На основании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создаем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free-list items (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см. доклад про выделение памяти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gaps,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размером менее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sizeof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(object)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saved_pre_plug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saved_post_plug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расставляются по местам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Выполняется дополнительная работа по обновлению очереди на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</a:rPr>
              <a:t>финализацию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Перестроение сегментов памяти. Например, перевод </a:t>
            </a:r>
            <a:r>
              <a:rPr lang="en-US" dirty="0" err="1" smtClean="0"/>
              <a:t>commited</a:t>
            </a:r>
            <a:r>
              <a:rPr lang="en-US" dirty="0" smtClean="0"/>
              <a:t> </a:t>
            </a:r>
            <a:r>
              <a:rPr lang="ru-RU" dirty="0" smtClean="0"/>
              <a:t>страниц обратно в</a:t>
            </a:r>
            <a:r>
              <a:rPr lang="en-US" dirty="0" smtClean="0"/>
              <a:t> reserved </a:t>
            </a:r>
            <a:r>
              <a:rPr lang="ru-RU" dirty="0" smtClean="0"/>
              <a:t>если сегмент не используется полностью</a:t>
            </a:r>
            <a:endParaRPr lang="en-US" dirty="0" smtClean="0"/>
          </a:p>
        </p:txBody>
      </p:sp>
      <p:grpSp>
        <p:nvGrpSpPr>
          <p:cNvPr id="313" name="Группа 312"/>
          <p:cNvGrpSpPr/>
          <p:nvPr/>
        </p:nvGrpSpPr>
        <p:grpSpPr>
          <a:xfrm>
            <a:off x="877670" y="3268801"/>
            <a:ext cx="10692380" cy="2773018"/>
            <a:chOff x="877670" y="3268801"/>
            <a:chExt cx="10692380" cy="2773018"/>
          </a:xfrm>
        </p:grpSpPr>
        <p:sp>
          <p:nvSpPr>
            <p:cNvPr id="10" name="Правая фигурная скобка 9"/>
            <p:cNvSpPr/>
            <p:nvPr/>
          </p:nvSpPr>
          <p:spPr>
            <a:xfrm rot="5400000">
              <a:off x="5563949" y="2371079"/>
              <a:ext cx="186950" cy="2888310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авая фигурная скобка 10"/>
            <p:cNvSpPr/>
            <p:nvPr/>
          </p:nvSpPr>
          <p:spPr>
            <a:xfrm rot="5400000">
              <a:off x="7572212" y="3264744"/>
              <a:ext cx="186950" cy="1106098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авая фигурная скобка 13"/>
            <p:cNvSpPr/>
            <p:nvPr/>
          </p:nvSpPr>
          <p:spPr>
            <a:xfrm rot="5400000">
              <a:off x="3558872" y="3265903"/>
              <a:ext cx="193015" cy="1104727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авая фигурная скобка 14"/>
            <p:cNvSpPr/>
            <p:nvPr/>
          </p:nvSpPr>
          <p:spPr>
            <a:xfrm rot="5400000">
              <a:off x="9797885" y="2142541"/>
              <a:ext cx="193015" cy="3351314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42935" y="3951141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87853" y="3951141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52448" y="3950349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20" name="Правая фигурная скобка 19"/>
            <p:cNvSpPr/>
            <p:nvPr/>
          </p:nvSpPr>
          <p:spPr>
            <a:xfrm rot="5400000">
              <a:off x="1898703" y="2696319"/>
              <a:ext cx="186950" cy="2221676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2393" y="3924855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65073" y="3951141"/>
              <a:ext cx="2178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pinned  plug</a:t>
              </a:r>
              <a:endParaRPr lang="ru-RU" dirty="0"/>
            </a:p>
          </p:txBody>
        </p:sp>
        <p:sp>
          <p:nvSpPr>
            <p:cNvPr id="75" name="Прямоугольник 74"/>
            <p:cNvSpPr/>
            <p:nvPr/>
          </p:nvSpPr>
          <p:spPr>
            <a:xfrm>
              <a:off x="6260857" y="4613469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31251" y="4611211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saved_post_plug</a:t>
              </a:r>
              <a:endParaRPr lang="ru-RU" sz="1600" dirty="0"/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374269" y="4613469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91791" y="4613153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 smtClean="0"/>
                <a:t>saved_pre_plug</a:t>
              </a:r>
              <a:endParaRPr lang="ru-RU" sz="1600" dirty="0"/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4213649" y="3272483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8" name="Группа 87"/>
            <p:cNvGrpSpPr/>
            <p:nvPr/>
          </p:nvGrpSpPr>
          <p:grpSpPr>
            <a:xfrm>
              <a:off x="3105223" y="3272483"/>
              <a:ext cx="1118932" cy="370766"/>
              <a:chOff x="1883425" y="4563522"/>
              <a:chExt cx="1118932" cy="370766"/>
            </a:xfrm>
          </p:grpSpPr>
          <p:sp>
            <p:nvSpPr>
              <p:cNvPr id="89" name="Прямоугольник 88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2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94" name="Группа 93"/>
            <p:cNvGrpSpPr/>
            <p:nvPr/>
          </p:nvGrpSpPr>
          <p:grpSpPr>
            <a:xfrm>
              <a:off x="1996886" y="3268801"/>
              <a:ext cx="1108590" cy="369333"/>
              <a:chOff x="1892223" y="4564955"/>
              <a:chExt cx="1108590" cy="369333"/>
            </a:xfrm>
          </p:grpSpPr>
          <p:sp>
            <p:nvSpPr>
              <p:cNvPr id="95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7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8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99" name="Группа 98"/>
            <p:cNvGrpSpPr/>
            <p:nvPr/>
          </p:nvGrpSpPr>
          <p:grpSpPr>
            <a:xfrm>
              <a:off x="4233697" y="3272022"/>
              <a:ext cx="538257" cy="369332"/>
              <a:chOff x="1892223" y="4564956"/>
              <a:chExt cx="538257" cy="369332"/>
            </a:xfrm>
          </p:grpSpPr>
          <p:sp>
            <p:nvSpPr>
              <p:cNvPr id="100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102" name="Группа 101"/>
            <p:cNvGrpSpPr/>
            <p:nvPr/>
          </p:nvGrpSpPr>
          <p:grpSpPr>
            <a:xfrm>
              <a:off x="5973674" y="3270588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103" name="Прямоугольник 102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06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08" name="Группа 107"/>
            <p:cNvGrpSpPr/>
            <p:nvPr/>
          </p:nvGrpSpPr>
          <p:grpSpPr>
            <a:xfrm>
              <a:off x="10434441" y="3275354"/>
              <a:ext cx="1118932" cy="370766"/>
              <a:chOff x="1883425" y="4563522"/>
              <a:chExt cx="1118932" cy="370766"/>
            </a:xfrm>
          </p:grpSpPr>
          <p:sp>
            <p:nvSpPr>
              <p:cNvPr id="109" name="Прямоугольник 108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0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2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4" name="Группа 113"/>
            <p:cNvGrpSpPr/>
            <p:nvPr/>
          </p:nvGrpSpPr>
          <p:grpSpPr>
            <a:xfrm>
              <a:off x="8211795" y="3272021"/>
              <a:ext cx="1108590" cy="369333"/>
              <a:chOff x="1892223" y="4564955"/>
              <a:chExt cx="1108590" cy="369333"/>
            </a:xfrm>
          </p:grpSpPr>
          <p:sp>
            <p:nvSpPr>
              <p:cNvPr id="115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7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" name="Группа 118"/>
            <p:cNvGrpSpPr/>
            <p:nvPr/>
          </p:nvGrpSpPr>
          <p:grpSpPr>
            <a:xfrm>
              <a:off x="9329183" y="3270587"/>
              <a:ext cx="1108590" cy="369333"/>
              <a:chOff x="1892223" y="4564955"/>
              <a:chExt cx="1108590" cy="369333"/>
            </a:xfrm>
          </p:grpSpPr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1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22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4" name="Группа 123"/>
            <p:cNvGrpSpPr/>
            <p:nvPr/>
          </p:nvGrpSpPr>
          <p:grpSpPr>
            <a:xfrm>
              <a:off x="7101348" y="3275354"/>
              <a:ext cx="1118932" cy="370766"/>
              <a:chOff x="1883425" y="4563522"/>
              <a:chExt cx="1118932" cy="370766"/>
            </a:xfrm>
          </p:grpSpPr>
          <p:sp>
            <p:nvSpPr>
              <p:cNvPr id="125" name="Прямоугольник 124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28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0" name="Группа 129"/>
            <p:cNvGrpSpPr/>
            <p:nvPr/>
          </p:nvGrpSpPr>
          <p:grpSpPr>
            <a:xfrm>
              <a:off x="877670" y="3268801"/>
              <a:ext cx="1108590" cy="369333"/>
              <a:chOff x="1892223" y="4564955"/>
              <a:chExt cx="1108590" cy="369333"/>
            </a:xfrm>
          </p:grpSpPr>
          <p:sp>
            <p:nvSpPr>
              <p:cNvPr id="131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33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5" name="Группа 134"/>
            <p:cNvGrpSpPr/>
            <p:nvPr/>
          </p:nvGrpSpPr>
          <p:grpSpPr>
            <a:xfrm>
              <a:off x="6271374" y="3270587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36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Группа 138"/>
            <p:cNvGrpSpPr/>
            <p:nvPr/>
          </p:nvGrpSpPr>
          <p:grpSpPr>
            <a:xfrm>
              <a:off x="3398593" y="3271039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40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Прямоугольник 254"/>
            <p:cNvSpPr/>
            <p:nvPr/>
          </p:nvSpPr>
          <p:spPr>
            <a:xfrm>
              <a:off x="4222905" y="5668182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56" name="Группа 255"/>
            <p:cNvGrpSpPr/>
            <p:nvPr/>
          </p:nvGrpSpPr>
          <p:grpSpPr>
            <a:xfrm>
              <a:off x="3114479" y="5668182"/>
              <a:ext cx="1118932" cy="370766"/>
              <a:chOff x="1883425" y="4563522"/>
              <a:chExt cx="1118932" cy="370766"/>
            </a:xfrm>
          </p:grpSpPr>
          <p:sp>
            <p:nvSpPr>
              <p:cNvPr id="257" name="Прямоугольник 256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8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9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60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1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67" name="Группа 266"/>
            <p:cNvGrpSpPr/>
            <p:nvPr/>
          </p:nvGrpSpPr>
          <p:grpSpPr>
            <a:xfrm>
              <a:off x="4242953" y="5667721"/>
              <a:ext cx="538257" cy="369332"/>
              <a:chOff x="1892223" y="4564956"/>
              <a:chExt cx="538257" cy="369332"/>
            </a:xfrm>
          </p:grpSpPr>
          <p:sp>
            <p:nvSpPr>
              <p:cNvPr id="268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9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270" name="Группа 269"/>
            <p:cNvGrpSpPr/>
            <p:nvPr/>
          </p:nvGrpSpPr>
          <p:grpSpPr>
            <a:xfrm>
              <a:off x="5982930" y="5666287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271" name="Прямоугольник 270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2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3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74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5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82" name="Группа 281"/>
            <p:cNvGrpSpPr/>
            <p:nvPr/>
          </p:nvGrpSpPr>
          <p:grpSpPr>
            <a:xfrm>
              <a:off x="8221051" y="5667720"/>
              <a:ext cx="3330778" cy="369333"/>
              <a:chOff x="1892223" y="4564955"/>
              <a:chExt cx="3330778" cy="369333"/>
            </a:xfrm>
          </p:grpSpPr>
          <p:sp>
            <p:nvSpPr>
              <p:cNvPr id="283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4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85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ru-RU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256</a:t>
                </a:r>
              </a:p>
            </p:txBody>
          </p:sp>
          <p:sp>
            <p:nvSpPr>
              <p:cNvPr id="286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499854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92" name="Группа 291"/>
            <p:cNvGrpSpPr/>
            <p:nvPr/>
          </p:nvGrpSpPr>
          <p:grpSpPr>
            <a:xfrm>
              <a:off x="7110604" y="5671053"/>
              <a:ext cx="1118932" cy="370766"/>
              <a:chOff x="1883425" y="4563522"/>
              <a:chExt cx="1118932" cy="370766"/>
            </a:xfrm>
          </p:grpSpPr>
          <p:sp>
            <p:nvSpPr>
              <p:cNvPr id="293" name="Прямоугольник 292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4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5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96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7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98" name="Группа 297"/>
            <p:cNvGrpSpPr/>
            <p:nvPr/>
          </p:nvGrpSpPr>
          <p:grpSpPr>
            <a:xfrm>
              <a:off x="886926" y="5664500"/>
              <a:ext cx="2236838" cy="369333"/>
              <a:chOff x="1892223" y="4564955"/>
              <a:chExt cx="2236838" cy="369333"/>
            </a:xfrm>
          </p:grpSpPr>
          <p:sp>
            <p:nvSpPr>
              <p:cNvPr id="299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0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301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ru-RU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128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2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1405914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1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1726132" y="5660818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9036439" y="5667720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8" name="Соединительная линия уступом 7"/>
            <p:cNvCxnSpPr>
              <a:stCxn id="311" idx="2"/>
              <a:endCxn id="283" idx="2"/>
            </p:cNvCxnSpPr>
            <p:nvPr/>
          </p:nvCxnSpPr>
          <p:spPr>
            <a:xfrm rot="16200000" flipH="1">
              <a:off x="5109153" y="2785961"/>
              <a:ext cx="6903" cy="6495279"/>
            </a:xfrm>
            <a:prstGeom prst="bentConnector3">
              <a:avLst>
                <a:gd name="adj1" fmla="val 50864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Обходит кучу</a:t>
            </a:r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Обходит кучу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Свободные участки объединяет с состыкованными освободившимися в один</a:t>
            </a:r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3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Обходит кучу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Свободные участки объединяет с состыкованными освободившимися в один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Освободившиеся участки между занятыми – добавляет в список свободных участков.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6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Обходит кучу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Свободные участки объединяет с состыкованными освободившимися в один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Освободившиеся участки между занятыми – добавляет в список свободных участков.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23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1" name="Table 18">
            <a:extLst>
              <a:ext uri="{FF2B5EF4-FFF2-40B4-BE49-F238E27FC236}">
                <a16:creationId xmlns:a16="http://schemas.microsoft.com/office/drawing/2014/main" xmlns="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94279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9">
            <a:extLst>
              <a:ext uri="{FF2B5EF4-FFF2-40B4-BE49-F238E27FC236}">
                <a16:creationId xmlns:a16="http://schemas.microsoft.com/office/drawing/2014/main" xmlns="" id="{69531647-6649-4A6F-8A4F-BC98B9714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49508"/>
              </p:ext>
            </p:extLst>
          </p:nvPr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graphicFrame>
        <p:nvGraphicFramePr>
          <p:cNvPr id="15" name="Table 20">
            <a:extLst>
              <a:ext uri="{FF2B5EF4-FFF2-40B4-BE49-F238E27FC236}">
                <a16:creationId xmlns:a16="http://schemas.microsoft.com/office/drawing/2014/main" xmlns="" id="{840C4802-8596-46A4-ADB3-7EA2A0C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17130"/>
              </p:ext>
            </p:extLst>
          </p:nvPr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17" name="Connector: Elbow 22">
            <a:extLst>
              <a:ext uri="{FF2B5EF4-FFF2-40B4-BE49-F238E27FC236}">
                <a16:creationId xmlns:a16="http://schemas.microsoft.com/office/drawing/2014/main" xmlns="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23">
            <a:extLst>
              <a:ext uri="{FF2B5EF4-FFF2-40B4-BE49-F238E27FC236}">
                <a16:creationId xmlns:a16="http://schemas.microsoft.com/office/drawing/2014/main" xmlns="" id="{2B85EF6E-6D78-4AD9-AE49-A31C1DF77621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extLst>
              <a:ext uri="{FF2B5EF4-FFF2-40B4-BE49-F238E27FC236}">
                <a16:creationId xmlns:a16="http://schemas.microsoft.com/office/drawing/2014/main" xmlns="" id="{C2E3D20A-8C8C-4DD7-9E84-A069454B6842}"/>
              </a:ext>
            </a:extLst>
          </p:cNvPr>
          <p:cNvSpPr/>
          <p:nvPr/>
        </p:nvSpPr>
        <p:spPr>
          <a:xfrm>
            <a:off x="2204807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xmlns="" id="{825D412F-4526-4A49-B93C-0482DAE84A05}"/>
              </a:ext>
            </a:extLst>
          </p:cNvPr>
          <p:cNvSpPr/>
          <p:nvPr/>
        </p:nvSpPr>
        <p:spPr>
          <a:xfrm>
            <a:off x="2478328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ED53B9F6-1045-47CF-AF9E-2CE271374E7C}"/>
              </a:ext>
            </a:extLst>
          </p:cNvPr>
          <p:cNvSpPr/>
          <p:nvPr/>
        </p:nvSpPr>
        <p:spPr>
          <a:xfrm>
            <a:off x="2747273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xmlns="" id="{23F6CD42-E86A-4AC3-8CE0-8BE426D9884F}"/>
              </a:ext>
            </a:extLst>
          </p:cNvPr>
          <p:cNvSpPr/>
          <p:nvPr/>
        </p:nvSpPr>
        <p:spPr>
          <a:xfrm>
            <a:off x="3023165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 31">
            <a:extLst>
              <a:ext uri="{FF2B5EF4-FFF2-40B4-BE49-F238E27FC236}">
                <a16:creationId xmlns:a16="http://schemas.microsoft.com/office/drawing/2014/main" xmlns="" id="{9D02686C-54C2-490E-AC8B-7E646BAD1DC6}"/>
              </a:ext>
            </a:extLst>
          </p:cNvPr>
          <p:cNvSpPr/>
          <p:nvPr/>
        </p:nvSpPr>
        <p:spPr>
          <a:xfrm>
            <a:off x="3299990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xmlns="" id="{FF0246D3-6309-4CA0-89D0-A31AFAAF8D72}"/>
              </a:ext>
            </a:extLst>
          </p:cNvPr>
          <p:cNvSpPr/>
          <p:nvPr/>
        </p:nvSpPr>
        <p:spPr>
          <a:xfrm>
            <a:off x="3568935" y="5617570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xmlns="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xmlns="" id="{4BD75F6A-A28A-458B-B4D0-A97268AC0C46}"/>
              </a:ext>
            </a:extLst>
          </p:cNvPr>
          <p:cNvSpPr/>
          <p:nvPr/>
        </p:nvSpPr>
        <p:spPr>
          <a:xfrm>
            <a:off x="4535354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xmlns="" id="{A4BA4DC5-6A35-44CD-9E90-D2377E45F865}"/>
              </a:ext>
            </a:extLst>
          </p:cNvPr>
          <p:cNvSpPr/>
          <p:nvPr/>
        </p:nvSpPr>
        <p:spPr>
          <a:xfrm>
            <a:off x="4808875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xmlns="" id="{BAE7122B-966C-4336-BD89-67B680F32059}"/>
              </a:ext>
            </a:extLst>
          </p:cNvPr>
          <p:cNvSpPr/>
          <p:nvPr/>
        </p:nvSpPr>
        <p:spPr>
          <a:xfrm>
            <a:off x="5077820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31" name="Rectangle 38">
            <a:extLst>
              <a:ext uri="{FF2B5EF4-FFF2-40B4-BE49-F238E27FC236}">
                <a16:creationId xmlns:a16="http://schemas.microsoft.com/office/drawing/2014/main" xmlns="" id="{4304E529-4AA1-46C8-8217-699A8C92122F}"/>
              </a:ext>
            </a:extLst>
          </p:cNvPr>
          <p:cNvSpPr/>
          <p:nvPr/>
        </p:nvSpPr>
        <p:spPr>
          <a:xfrm>
            <a:off x="5353712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xmlns="" id="{409490CD-4C6F-4862-9CF5-B6BFE99C882B}"/>
              </a:ext>
            </a:extLst>
          </p:cNvPr>
          <p:cNvSpPr/>
          <p:nvPr/>
        </p:nvSpPr>
        <p:spPr>
          <a:xfrm>
            <a:off x="5630537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 40">
            <a:extLst>
              <a:ext uri="{FF2B5EF4-FFF2-40B4-BE49-F238E27FC236}">
                <a16:creationId xmlns:a16="http://schemas.microsoft.com/office/drawing/2014/main" xmlns="" id="{4A6A0773-71BF-410F-94E3-FE051F98E27A}"/>
              </a:ext>
            </a:extLst>
          </p:cNvPr>
          <p:cNvSpPr/>
          <p:nvPr/>
        </p:nvSpPr>
        <p:spPr>
          <a:xfrm>
            <a:off x="5899482" y="5617570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xmlns="" id="{D793E7DA-E75A-4145-B4D2-30A1C7E9E5C8}"/>
              </a:ext>
            </a:extLst>
          </p:cNvPr>
          <p:cNvSpPr/>
          <p:nvPr/>
        </p:nvSpPr>
        <p:spPr>
          <a:xfrm>
            <a:off x="6864447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xmlns="" id="{41B6C9BA-D957-4BB1-8CD1-0FD9EEA976D8}"/>
              </a:ext>
            </a:extLst>
          </p:cNvPr>
          <p:cNvSpPr/>
          <p:nvPr/>
        </p:nvSpPr>
        <p:spPr>
          <a:xfrm>
            <a:off x="7137968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37" name="Rectangle 44">
            <a:extLst>
              <a:ext uri="{FF2B5EF4-FFF2-40B4-BE49-F238E27FC236}">
                <a16:creationId xmlns:a16="http://schemas.microsoft.com/office/drawing/2014/main" xmlns="" id="{86E4DB6D-DCAB-455D-88A4-B88455AC7D8A}"/>
              </a:ext>
            </a:extLst>
          </p:cNvPr>
          <p:cNvSpPr/>
          <p:nvPr/>
        </p:nvSpPr>
        <p:spPr>
          <a:xfrm>
            <a:off x="7406913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xmlns="" id="{F4464AEC-3AC7-423D-A397-346EB282C522}"/>
              </a:ext>
            </a:extLst>
          </p:cNvPr>
          <p:cNvSpPr/>
          <p:nvPr/>
        </p:nvSpPr>
        <p:spPr>
          <a:xfrm>
            <a:off x="7682805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xmlns="" id="{F2A0B44E-62B5-4515-8AB3-F7C80CF82172}"/>
              </a:ext>
            </a:extLst>
          </p:cNvPr>
          <p:cNvSpPr/>
          <p:nvPr/>
        </p:nvSpPr>
        <p:spPr>
          <a:xfrm>
            <a:off x="7959630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xmlns="" id="{E12D4BC7-4680-4C51-A925-59BFBB9EA793}"/>
              </a:ext>
            </a:extLst>
          </p:cNvPr>
          <p:cNvSpPr/>
          <p:nvPr/>
        </p:nvSpPr>
        <p:spPr>
          <a:xfrm>
            <a:off x="822857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xmlns="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xmlns="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50">
            <a:extLst>
              <a:ext uri="{FF2B5EF4-FFF2-40B4-BE49-F238E27FC236}">
                <a16:creationId xmlns:a16="http://schemas.microsoft.com/office/drawing/2014/main" xmlns="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51">
            <a:extLst>
              <a:ext uri="{FF2B5EF4-FFF2-40B4-BE49-F238E27FC236}">
                <a16:creationId xmlns:a16="http://schemas.microsoft.com/office/drawing/2014/main" xmlns="" id="{C0C32572-93D5-478D-8D10-0DC82395B760}"/>
              </a:ext>
            </a:extLst>
          </p:cNvPr>
          <p:cNvCxnSpPr>
            <a:stCxn id="23" idx="2"/>
            <a:endCxn id="29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eft Brace 53">
            <a:extLst>
              <a:ext uri="{FF2B5EF4-FFF2-40B4-BE49-F238E27FC236}">
                <a16:creationId xmlns:a16="http://schemas.microsoft.com/office/drawing/2014/main" xmlns="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54">
            <a:extLst>
              <a:ext uri="{FF2B5EF4-FFF2-40B4-BE49-F238E27FC236}">
                <a16:creationId xmlns:a16="http://schemas.microsoft.com/office/drawing/2014/main" xmlns="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55">
            <a:extLst>
              <a:ext uri="{FF2B5EF4-FFF2-40B4-BE49-F238E27FC236}">
                <a16:creationId xmlns:a16="http://schemas.microsoft.com/office/drawing/2014/main" xmlns="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56">
            <a:extLst>
              <a:ext uri="{FF2B5EF4-FFF2-40B4-BE49-F238E27FC236}">
                <a16:creationId xmlns:a16="http://schemas.microsoft.com/office/drawing/2014/main" xmlns="" id="{A9D44C12-FAFE-494D-974D-579B38A01F0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7">
            <a:extLst>
              <a:ext uri="{FF2B5EF4-FFF2-40B4-BE49-F238E27FC236}">
                <a16:creationId xmlns:a16="http://schemas.microsoft.com/office/drawing/2014/main" xmlns="" id="{294A5AF1-C4E1-4185-87E6-8A30CC2C9C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58">
            <a:extLst>
              <a:ext uri="{FF2B5EF4-FFF2-40B4-BE49-F238E27FC236}">
                <a16:creationId xmlns:a16="http://schemas.microsoft.com/office/drawing/2014/main" xmlns="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9">
            <a:extLst>
              <a:ext uri="{FF2B5EF4-FFF2-40B4-BE49-F238E27FC236}">
                <a16:creationId xmlns:a16="http://schemas.microsoft.com/office/drawing/2014/main" xmlns="" id="{48949C68-91F7-4CCD-9ECB-60144808BC1F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60">
            <a:extLst>
              <a:ext uri="{FF2B5EF4-FFF2-40B4-BE49-F238E27FC236}">
                <a16:creationId xmlns:a16="http://schemas.microsoft.com/office/drawing/2014/main" xmlns="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61">
            <a:extLst>
              <a:ext uri="{FF2B5EF4-FFF2-40B4-BE49-F238E27FC236}">
                <a16:creationId xmlns:a16="http://schemas.microsoft.com/office/drawing/2014/main" xmlns="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62">
            <a:extLst>
              <a:ext uri="{FF2B5EF4-FFF2-40B4-BE49-F238E27FC236}">
                <a16:creationId xmlns:a16="http://schemas.microsoft.com/office/drawing/2014/main" xmlns="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64">
            <a:extLst>
              <a:ext uri="{FF2B5EF4-FFF2-40B4-BE49-F238E27FC236}">
                <a16:creationId xmlns:a16="http://schemas.microsoft.com/office/drawing/2014/main" xmlns="" id="{CAF21C36-274E-4236-A4A9-AFF2556EAC7D}"/>
              </a:ext>
            </a:extLst>
          </p:cNvPr>
          <p:cNvSpPr/>
          <p:nvPr/>
        </p:nvSpPr>
        <p:spPr>
          <a:xfrm>
            <a:off x="9204241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57" name="Rectangle 65">
            <a:extLst>
              <a:ext uri="{FF2B5EF4-FFF2-40B4-BE49-F238E27FC236}">
                <a16:creationId xmlns:a16="http://schemas.microsoft.com/office/drawing/2014/main" xmlns="" id="{DF1DF376-206F-4833-8CD7-BB650D386D86}"/>
              </a:ext>
            </a:extLst>
          </p:cNvPr>
          <p:cNvSpPr/>
          <p:nvPr/>
        </p:nvSpPr>
        <p:spPr>
          <a:xfrm>
            <a:off x="9477762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xmlns="" id="{628526AE-CC68-4947-B984-C3439F56164C}"/>
              </a:ext>
            </a:extLst>
          </p:cNvPr>
          <p:cNvSpPr/>
          <p:nvPr/>
        </p:nvSpPr>
        <p:spPr>
          <a:xfrm>
            <a:off x="9746707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xmlns="" id="{C1229A72-6480-4A92-AB3A-50CCF9508FC9}"/>
              </a:ext>
            </a:extLst>
          </p:cNvPr>
          <p:cNvSpPr/>
          <p:nvPr/>
        </p:nvSpPr>
        <p:spPr>
          <a:xfrm>
            <a:off x="10022599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xmlns="" id="{1F25F874-8AFE-42F9-91D9-A2359B094926}"/>
              </a:ext>
            </a:extLst>
          </p:cNvPr>
          <p:cNvSpPr/>
          <p:nvPr/>
        </p:nvSpPr>
        <p:spPr>
          <a:xfrm>
            <a:off x="10299424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xmlns="" id="{92658ACC-E9FE-44A5-BEF4-0D48E7BC4808}"/>
              </a:ext>
            </a:extLst>
          </p:cNvPr>
          <p:cNvSpPr/>
          <p:nvPr/>
        </p:nvSpPr>
        <p:spPr>
          <a:xfrm>
            <a:off x="10568369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cxnSp>
        <p:nvCxnSpPr>
          <p:cNvPr id="62" name="Connector: Elbow 70">
            <a:extLst>
              <a:ext uri="{FF2B5EF4-FFF2-40B4-BE49-F238E27FC236}">
                <a16:creationId xmlns:a16="http://schemas.microsoft.com/office/drawing/2014/main" xmlns="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e 71">
            <a:extLst>
              <a:ext uri="{FF2B5EF4-FFF2-40B4-BE49-F238E27FC236}">
                <a16:creationId xmlns:a16="http://schemas.microsoft.com/office/drawing/2014/main" xmlns="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Table 72">
            <a:extLst>
              <a:ext uri="{FF2B5EF4-FFF2-40B4-BE49-F238E27FC236}">
                <a16:creationId xmlns:a16="http://schemas.microsoft.com/office/drawing/2014/main" xmlns="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50889"/>
              </p:ext>
            </p:extLst>
          </p:nvPr>
        </p:nvGraphicFramePr>
        <p:xfrm>
          <a:off x="2044847" y="933151"/>
          <a:ext cx="2669523" cy="7710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xmlns="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xmlns="" val="1534465781"/>
                    </a:ext>
                  </a:extLst>
                </a:gridCol>
              </a:tblGrid>
              <a:tr h="77103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8448456"/>
                  </a:ext>
                </a:extLst>
              </a:tr>
            </a:tbl>
          </a:graphicData>
        </a:graphic>
      </p:graphicFrame>
      <p:cxnSp>
        <p:nvCxnSpPr>
          <p:cNvPr id="65" name="Connector: Elbow 73">
            <a:extLst>
              <a:ext uri="{FF2B5EF4-FFF2-40B4-BE49-F238E27FC236}">
                <a16:creationId xmlns:a16="http://schemas.microsoft.com/office/drawing/2014/main" xmlns="" id="{99A5421C-C889-41D7-9964-3F8D0AF044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rot="5400000">
            <a:off x="3031902" y="1354410"/>
            <a:ext cx="895696" cy="15750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3820160" y="933151"/>
            <a:ext cx="894210" cy="7609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2397429" y="2589773"/>
            <a:ext cx="589612" cy="494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1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sz="2000" dirty="0" smtClean="0"/>
              <a:t>Если необходимо, создается новый </a:t>
            </a:r>
            <a:r>
              <a:rPr lang="ru-RU" sz="2000" dirty="0" err="1" smtClean="0"/>
              <a:t>эфимерный</a:t>
            </a:r>
            <a:r>
              <a:rPr lang="ru-RU" sz="2000" dirty="0" smtClean="0"/>
              <a:t> сегмент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79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 smtClean="0"/>
              <a:t>Если фаза планирования решила, что после сжатия места под </a:t>
            </a:r>
            <a:r>
              <a:rPr lang="en-US" sz="2000" dirty="0" smtClean="0"/>
              <a:t>Gen0 </a:t>
            </a:r>
            <a:r>
              <a:rPr lang="ru-RU" sz="2000" dirty="0" smtClean="0"/>
              <a:t>будет мало, создаем новый сегмент (резерв, </a:t>
            </a:r>
            <a:r>
              <a:rPr lang="ru-RU" sz="2000" dirty="0" err="1" smtClean="0"/>
              <a:t>коммит</a:t>
            </a:r>
            <a:r>
              <a:rPr lang="ru-RU" sz="2000" dirty="0" smtClean="0"/>
              <a:t> его части, размещение </a:t>
            </a:r>
            <a:r>
              <a:rPr lang="en-US" sz="2000" dirty="0" err="1" smtClean="0"/>
              <a:t>alloc</a:t>
            </a:r>
            <a:r>
              <a:rPr lang="en-US" sz="2000" dirty="0" smtClean="0"/>
              <a:t> context, </a:t>
            </a:r>
            <a:r>
              <a:rPr lang="ru-RU" sz="2000" dirty="0" smtClean="0"/>
              <a:t>встраивание в общий </a:t>
            </a:r>
            <a:r>
              <a:rPr lang="en-US" sz="2000" dirty="0" smtClean="0"/>
              <a:t>chain)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33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sz="2000" dirty="0" smtClean="0"/>
              <a:t>Заменить все ссылки на корректные</a:t>
            </a:r>
          </a:p>
        </p:txBody>
      </p:sp>
    </p:spTree>
    <p:extLst>
      <p:ext uri="{BB962C8B-B14F-4D97-AF65-F5344CB8AC3E}">
        <p14:creationId xmlns:p14="http://schemas.microsoft.com/office/powerpoint/2010/main" val="31114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/>
              <a:t>Gaps’n’Plugs</a:t>
            </a:r>
            <a:r>
              <a:rPr lang="en-US" dirty="0" smtClean="0"/>
              <a:t>, </a:t>
            </a:r>
            <a:r>
              <a:rPr lang="ru-RU" dirty="0" smtClean="0"/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Собирая </a:t>
            </a:r>
            <a:r>
              <a:rPr lang="en-US" dirty="0" smtClean="0"/>
              <a:t>gen0, </a:t>
            </a:r>
            <a:r>
              <a:rPr lang="ru-RU" dirty="0" smtClean="0"/>
              <a:t>мы просматриваем его + </a:t>
            </a:r>
            <a:r>
              <a:rPr lang="en-US" dirty="0" smtClean="0"/>
              <a:t>cards table </a:t>
            </a:r>
            <a:r>
              <a:rPr lang="ru-RU" dirty="0" smtClean="0"/>
              <a:t>старших поколений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7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6622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После чего сканируем все возможные места, производя замену:</a:t>
            </a:r>
          </a:p>
        </p:txBody>
      </p:sp>
    </p:spTree>
    <p:extLst>
      <p:ext uri="{BB962C8B-B14F-4D97-AF65-F5344CB8AC3E}">
        <p14:creationId xmlns:p14="http://schemas.microsoft.com/office/powerpoint/2010/main" val="25864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/>
              <a:t> + eager roots collection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228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</a:t>
            </a:r>
            <a:r>
              <a:rPr lang="en-US" dirty="0" smtClean="0"/>
              <a:t>, </a:t>
            </a:r>
            <a:r>
              <a:rPr lang="ru-RU" dirty="0" smtClean="0"/>
              <a:t>полученных через </a:t>
            </a:r>
            <a:r>
              <a:rPr lang="en-US" dirty="0" smtClean="0"/>
              <a:t>Cards table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387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 </a:t>
            </a:r>
            <a:r>
              <a:rPr lang="en-US" dirty="0" smtClean="0"/>
              <a:t>SOH/LOH </a:t>
            </a:r>
            <a:r>
              <a:rPr lang="ru-RU" dirty="0"/>
              <a:t>с</a:t>
            </a:r>
            <a:r>
              <a:rPr lang="ru-RU" dirty="0" smtClean="0"/>
              <a:t> этапа обхода графа</a:t>
            </a:r>
          </a:p>
        </p:txBody>
      </p:sp>
    </p:spTree>
    <p:extLst>
      <p:ext uri="{BB962C8B-B14F-4D97-AF65-F5344CB8AC3E}">
        <p14:creationId xmlns:p14="http://schemas.microsoft.com/office/powerpoint/2010/main" val="4045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SOH/LOH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</a:t>
            </a:r>
            <a:r>
              <a:rPr lang="en-US" dirty="0" smtClean="0"/>
              <a:t>pre- </a:t>
            </a:r>
            <a:r>
              <a:rPr lang="ru-RU" dirty="0" smtClean="0"/>
              <a:t>и </a:t>
            </a:r>
            <a:r>
              <a:rPr lang="en-US" dirty="0" smtClean="0"/>
              <a:t>post-plugs. Pinned plug queue</a:t>
            </a:r>
          </a:p>
        </p:txBody>
      </p:sp>
    </p:spTree>
    <p:extLst>
      <p:ext uri="{BB962C8B-B14F-4D97-AF65-F5344CB8AC3E}">
        <p14:creationId xmlns:p14="http://schemas.microsoft.com/office/powerpoint/2010/main" val="315510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SOH/LOH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post-plugs. Pinned plug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объектов, находящихся в </a:t>
            </a:r>
            <a:r>
              <a:rPr lang="en-US" dirty="0"/>
              <a:t>F</a:t>
            </a:r>
            <a:r>
              <a:rPr lang="en-US" dirty="0" smtClean="0"/>
              <a:t>inalization Queue</a:t>
            </a:r>
          </a:p>
        </p:txBody>
      </p:sp>
    </p:spTree>
    <p:extLst>
      <p:ext uri="{BB962C8B-B14F-4D97-AF65-F5344CB8AC3E}">
        <p14:creationId xmlns:p14="http://schemas.microsoft.com/office/powerpoint/2010/main" val="1027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SOH/LOH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post-plugs. Pinned plug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объектов, находящихся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inalization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в </a:t>
            </a:r>
            <a:r>
              <a:rPr lang="en-US" dirty="0" smtClean="0"/>
              <a:t>Handle tables.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/>
              <a:t>Gaps’n’Plugs</a:t>
            </a:r>
            <a:r>
              <a:rPr lang="en-US" dirty="0" smtClean="0"/>
              <a:t>, </a:t>
            </a:r>
            <a:r>
              <a:rPr lang="ru-RU" dirty="0" smtClean="0"/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Собирая </a:t>
            </a:r>
            <a:r>
              <a:rPr lang="en-US" dirty="0" smtClean="0"/>
              <a:t>gen0, </a:t>
            </a:r>
            <a:r>
              <a:rPr lang="ru-RU" dirty="0" smtClean="0"/>
              <a:t>мы просматриваем его + </a:t>
            </a:r>
            <a:r>
              <a:rPr lang="en-US" dirty="0" smtClean="0"/>
              <a:t>cards table </a:t>
            </a:r>
            <a:r>
              <a:rPr lang="ru-RU" dirty="0" smtClean="0"/>
              <a:t>старших поколений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/>
              <a:t> + eager roots collection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</a:t>
            </a:r>
            <a:r>
              <a:rPr lang="en-US" dirty="0" smtClean="0"/>
              <a:t>, </a:t>
            </a:r>
            <a:r>
              <a:rPr lang="ru-RU" dirty="0" smtClean="0"/>
              <a:t>полученных через </a:t>
            </a:r>
            <a:r>
              <a:rPr lang="en-US" dirty="0" smtClean="0"/>
              <a:t>Cards table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 </a:t>
            </a:r>
            <a:r>
              <a:rPr lang="en-US" dirty="0" smtClean="0"/>
              <a:t>SOH/LOH </a:t>
            </a:r>
            <a:r>
              <a:rPr lang="ru-RU" dirty="0"/>
              <a:t>с</a:t>
            </a:r>
            <a:r>
              <a:rPr lang="ru-RU" dirty="0" smtClean="0"/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</a:t>
            </a:r>
            <a:r>
              <a:rPr lang="en-US" dirty="0" smtClean="0"/>
              <a:t>pre- </a:t>
            </a:r>
            <a:r>
              <a:rPr lang="ru-RU" dirty="0" smtClean="0"/>
              <a:t>и </a:t>
            </a:r>
            <a:r>
              <a:rPr lang="en-US" dirty="0" smtClean="0"/>
              <a:t>post-plugs. Pinned plug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объектов, находящихся в </a:t>
            </a:r>
            <a:r>
              <a:rPr lang="en-US" dirty="0"/>
              <a:t>F</a:t>
            </a:r>
            <a:r>
              <a:rPr lang="en-US" dirty="0" smtClean="0"/>
              <a:t>inalization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в </a:t>
            </a:r>
            <a:r>
              <a:rPr lang="en-US" dirty="0" smtClean="0"/>
              <a:t>Handle tables.</a:t>
            </a:r>
          </a:p>
          <a:p>
            <a:pPr lvl="2"/>
            <a:endParaRPr lang="en-US" dirty="0"/>
          </a:p>
          <a:p>
            <a:r>
              <a:rPr lang="ru-RU" dirty="0" smtClean="0"/>
              <a:t>Чем сильнее связность графа, тем дольше работает этот шаг.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Копирование объектов на их новые места используя информацию в </a:t>
            </a:r>
            <a:r>
              <a:rPr lang="en-US" dirty="0" smtClean="0"/>
              <a:t>pre-plug </a:t>
            </a:r>
            <a:r>
              <a:rPr lang="ru-RU" dirty="0" smtClean="0"/>
              <a:t>блоках</a:t>
            </a:r>
          </a:p>
          <a:p>
            <a:pPr marL="1314450" lvl="2" indent="-400050">
              <a:buFont typeface="+mj-lt"/>
              <a:buAutoNum type="romanUcPeriod" startAt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Восстановить </a:t>
            </a:r>
            <a:r>
              <a:rPr lang="en-US" dirty="0" smtClean="0"/>
              <a:t>pre- post- plug </a:t>
            </a:r>
            <a:r>
              <a:rPr lang="ru-RU" dirty="0" smtClean="0"/>
              <a:t>участки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73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Исправить положение поколений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1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Исправить положение поколений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Удалить </a:t>
            </a:r>
            <a:r>
              <a:rPr lang="en-US" dirty="0" smtClean="0"/>
              <a:t>/ </a:t>
            </a:r>
            <a:r>
              <a:rPr lang="ru-RU" dirty="0" err="1" smtClean="0"/>
              <a:t>раскоммитить</a:t>
            </a:r>
            <a:r>
              <a:rPr lang="ru-RU" dirty="0" smtClean="0"/>
              <a:t> память из-под полностью освободившихся сегментов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Исправить положение поколений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Создать список свободных участков</a:t>
            </a:r>
          </a:p>
          <a:p>
            <a:pPr marL="857250" lvl="1" indent="-400050">
              <a:buFont typeface="+mj-lt"/>
              <a:buAutoNum type="arabicPeriod"/>
            </a:pPr>
            <a:r>
              <a:rPr lang="ru-RU" dirty="0" smtClean="0"/>
              <a:t>Перед каждым </a:t>
            </a:r>
            <a:r>
              <a:rPr lang="en-US" dirty="0" smtClean="0"/>
              <a:t>pinned </a:t>
            </a:r>
            <a:r>
              <a:rPr lang="ru-RU" dirty="0" smtClean="0"/>
              <a:t>объектом образуется свободный участок. Его необходимо сохранить для дальнейшего выделения памяти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27061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Исправить положение поколений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Создать список свободных участков</a:t>
            </a:r>
          </a:p>
          <a:p>
            <a:pPr marL="857250" lvl="1" indent="-400050">
              <a:buFont typeface="+mj-lt"/>
              <a:buAutoNum type="arabicPeriod"/>
            </a:pPr>
            <a:r>
              <a:rPr lang="ru-RU" dirty="0" smtClean="0"/>
              <a:t>Перед каждым </a:t>
            </a:r>
            <a:r>
              <a:rPr lang="en-US" dirty="0" smtClean="0"/>
              <a:t>pinned </a:t>
            </a:r>
            <a:r>
              <a:rPr lang="ru-RU" dirty="0" smtClean="0"/>
              <a:t>объектом образуется свободный участок. Его необходимо сохранить для дальнейшего выделения памяти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на этапе планирования было решено использовать </a:t>
            </a:r>
            <a:r>
              <a:rPr lang="en-US" dirty="0" smtClean="0"/>
              <a:t>Sweep: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Total Fragmentation &lt; Fragmentation Size || ratio &lt; Fragmentation ratio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74835"/>
              </p:ext>
            </p:extLst>
          </p:nvPr>
        </p:nvGraphicFramePr>
        <p:xfrm>
          <a:off x="2832101" y="2167244"/>
          <a:ext cx="64389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99"/>
                <a:gridCol w="2673350"/>
                <a:gridCol w="282575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</a:t>
                      </a:r>
                      <a:r>
                        <a:rPr lang="en-US" baseline="0" dirty="0" smtClean="0"/>
                        <a:t> Size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 ratio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4105275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ru-RU" dirty="0" smtClean="0"/>
              <a:t>Мы должны осуществить </a:t>
            </a:r>
            <a:r>
              <a:rPr lang="en-US" dirty="0" smtClean="0"/>
              <a:t>GC </a:t>
            </a:r>
            <a:r>
              <a:rPr lang="ru-RU" dirty="0" smtClean="0"/>
              <a:t>путем отдачи всех неиспользуемых участков на переиспользование</a:t>
            </a:r>
            <a:endParaRPr lang="en-US" dirty="0" smtClean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этапа планирования мы имеем:</a:t>
            </a:r>
            <a:endParaRPr lang="en-US" dirty="0" smtClean="0"/>
          </a:p>
        </p:txBody>
      </p:sp>
      <p:grpSp>
        <p:nvGrpSpPr>
          <p:cNvPr id="74" name="Группа 73"/>
          <p:cNvGrpSpPr/>
          <p:nvPr/>
        </p:nvGrpSpPr>
        <p:grpSpPr>
          <a:xfrm>
            <a:off x="1908659" y="4365050"/>
            <a:ext cx="1118932" cy="370766"/>
            <a:chOff x="1883425" y="4563522"/>
            <a:chExt cx="1118932" cy="370766"/>
          </a:xfrm>
        </p:grpSpPr>
        <p:sp>
          <p:nvSpPr>
            <p:cNvPr id="75" name="Прямоугольник 7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3032177" y="4366215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5" name="Группа 84"/>
          <p:cNvGrpSpPr/>
          <p:nvPr/>
        </p:nvGrpSpPr>
        <p:grpSpPr>
          <a:xfrm>
            <a:off x="4135963" y="4368455"/>
            <a:ext cx="1108590" cy="369333"/>
            <a:chOff x="1892223" y="4564955"/>
            <a:chExt cx="1108590" cy="369333"/>
          </a:xfrm>
        </p:grpSpPr>
        <p:sp>
          <p:nvSpPr>
            <p:cNvPr id="86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7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8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-96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Группа 89"/>
          <p:cNvGrpSpPr/>
          <p:nvPr/>
        </p:nvGrpSpPr>
        <p:grpSpPr>
          <a:xfrm>
            <a:off x="5244691" y="4369590"/>
            <a:ext cx="1118932" cy="370766"/>
            <a:chOff x="1883425" y="4563522"/>
            <a:chExt cx="1118932" cy="370766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4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6363056" y="4366259"/>
            <a:ext cx="1118932" cy="370766"/>
            <a:chOff x="1883425" y="4563522"/>
            <a:chExt cx="1118932" cy="370766"/>
          </a:xfrm>
        </p:grpSpPr>
        <p:sp>
          <p:nvSpPr>
            <p:cNvPr id="97" name="Прямоугольник 9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0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2" name="Группа 101"/>
          <p:cNvGrpSpPr/>
          <p:nvPr/>
        </p:nvGrpSpPr>
        <p:grpSpPr>
          <a:xfrm>
            <a:off x="7471515" y="4360752"/>
            <a:ext cx="1108590" cy="369333"/>
            <a:chOff x="1892223" y="4564955"/>
            <a:chExt cx="1108590" cy="369333"/>
          </a:xfrm>
        </p:grpSpPr>
        <p:sp>
          <p:nvSpPr>
            <p:cNvPr id="103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6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7" name="Группа 106"/>
          <p:cNvGrpSpPr/>
          <p:nvPr/>
        </p:nvGrpSpPr>
        <p:grpSpPr>
          <a:xfrm>
            <a:off x="9697413" y="4364781"/>
            <a:ext cx="1118932" cy="370766"/>
            <a:chOff x="1883425" y="4563522"/>
            <a:chExt cx="1118932" cy="370766"/>
          </a:xfrm>
        </p:grpSpPr>
        <p:sp>
          <p:nvSpPr>
            <p:cNvPr id="108" name="Прямоугольник 10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3" name="Правая фигурная скобка 112"/>
          <p:cNvSpPr/>
          <p:nvPr/>
        </p:nvSpPr>
        <p:spPr>
          <a:xfrm rot="5400000">
            <a:off x="2359051" y="433600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авая фигурная скобка 113"/>
          <p:cNvSpPr/>
          <p:nvPr/>
        </p:nvSpPr>
        <p:spPr>
          <a:xfrm rot="5400000">
            <a:off x="10148016" y="433600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авая фигурная скобка 114"/>
          <p:cNvSpPr/>
          <p:nvPr/>
        </p:nvSpPr>
        <p:spPr>
          <a:xfrm rot="5400000">
            <a:off x="11263623" y="4326491"/>
            <a:ext cx="186950" cy="112511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авая фигурная скобка 115"/>
          <p:cNvSpPr/>
          <p:nvPr/>
        </p:nvSpPr>
        <p:spPr>
          <a:xfrm rot="5400000">
            <a:off x="4019374" y="379274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авая фигурная скобка 116"/>
          <p:cNvSpPr/>
          <p:nvPr/>
        </p:nvSpPr>
        <p:spPr>
          <a:xfrm rot="5400000">
            <a:off x="8489859" y="378351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TextBox 117"/>
          <p:cNvSpPr txBox="1"/>
          <p:nvPr/>
        </p:nvSpPr>
        <p:spPr>
          <a:xfrm>
            <a:off x="2022477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19" name="TextBox 118"/>
          <p:cNvSpPr txBox="1"/>
          <p:nvPr/>
        </p:nvSpPr>
        <p:spPr>
          <a:xfrm>
            <a:off x="3685260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0" name="TextBox 119"/>
          <p:cNvSpPr txBox="1"/>
          <p:nvPr/>
        </p:nvSpPr>
        <p:spPr>
          <a:xfrm>
            <a:off x="8114816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9801645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cxnSp>
        <p:nvCxnSpPr>
          <p:cNvPr id="127" name="Прямая соединительная линия 126"/>
          <p:cNvCxnSpPr>
            <a:stCxn id="89" idx="1"/>
            <a:endCxn id="91" idx="1"/>
          </p:cNvCxnSpPr>
          <p:nvPr/>
        </p:nvCxnSpPr>
        <p:spPr>
          <a:xfrm>
            <a:off x="4966887" y="4553121"/>
            <a:ext cx="277804" cy="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Группа 127"/>
          <p:cNvGrpSpPr/>
          <p:nvPr/>
        </p:nvGrpSpPr>
        <p:grpSpPr>
          <a:xfrm>
            <a:off x="8587620" y="4361231"/>
            <a:ext cx="1108590" cy="369333"/>
            <a:chOff x="1892223" y="4564955"/>
            <a:chExt cx="1108590" cy="369333"/>
          </a:xfrm>
        </p:grpSpPr>
        <p:sp>
          <p:nvSpPr>
            <p:cNvPr id="129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-160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</a:t>
              </a:r>
              <a:r>
                <a:rPr lang="ru-RU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Прямая соединительная линия 132"/>
          <p:cNvCxnSpPr/>
          <p:nvPr/>
        </p:nvCxnSpPr>
        <p:spPr>
          <a:xfrm flipV="1">
            <a:off x="9399343" y="455497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/>
          <p:cNvGrpSpPr/>
          <p:nvPr/>
        </p:nvGrpSpPr>
        <p:grpSpPr>
          <a:xfrm>
            <a:off x="804781" y="4365050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32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-32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9" name="Прямая соединительная линия 138"/>
          <p:cNvCxnSpPr/>
          <p:nvPr/>
        </p:nvCxnSpPr>
        <p:spPr>
          <a:xfrm flipV="1">
            <a:off x="1646731" y="4551476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Группа 139"/>
          <p:cNvGrpSpPr/>
          <p:nvPr/>
        </p:nvGrpSpPr>
        <p:grpSpPr>
          <a:xfrm>
            <a:off x="10817304" y="4365994"/>
            <a:ext cx="1108590" cy="369333"/>
            <a:chOff x="1892223" y="4564955"/>
            <a:chExt cx="1108590" cy="369333"/>
          </a:xfrm>
        </p:grpSpPr>
        <p:sp>
          <p:nvSpPr>
            <p:cNvPr id="141" name="Rectangle 22">
              <a:extLst>
                <a:ext uri="{FF2B5EF4-FFF2-40B4-BE49-F238E27FC236}">
                  <a16:creationId xmlns:a16="http://schemas.microsoft.com/office/drawing/2014/main" xmlns="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2" name="Rectangle 47">
              <a:extLst>
                <a:ext uri="{FF2B5EF4-FFF2-40B4-BE49-F238E27FC236}">
                  <a16:creationId xmlns:a16="http://schemas.microsoft.com/office/drawing/2014/main" xmlns="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3" name="Rectangle 48">
              <a:extLst>
                <a:ext uri="{FF2B5EF4-FFF2-40B4-BE49-F238E27FC236}">
                  <a16:creationId xmlns:a16="http://schemas.microsoft.com/office/drawing/2014/main" xmlns="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4" name="Rectangle 49">
              <a:extLst>
                <a:ext uri="{FF2B5EF4-FFF2-40B4-BE49-F238E27FC236}">
                  <a16:creationId xmlns:a16="http://schemas.microsoft.com/office/drawing/2014/main" xmlns="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5928431" y="50262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6" name="TextBox 145"/>
          <p:cNvSpPr txBox="1"/>
          <p:nvPr/>
        </p:nvSpPr>
        <p:spPr>
          <a:xfrm>
            <a:off x="10927286" y="50262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7" name="Правая фигурная скобка 146"/>
          <p:cNvSpPr/>
          <p:nvPr/>
        </p:nvSpPr>
        <p:spPr>
          <a:xfrm rot="5400000">
            <a:off x="6258644" y="378351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Правая фигурная скобка 147"/>
          <p:cNvSpPr/>
          <p:nvPr/>
        </p:nvSpPr>
        <p:spPr>
          <a:xfrm rot="5400000">
            <a:off x="1243935" y="433842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9" name="TextBox 148"/>
          <p:cNvSpPr txBox="1"/>
          <p:nvPr/>
        </p:nvSpPr>
        <p:spPr>
          <a:xfrm>
            <a:off x="915414" y="500917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51" name="Rectangle 49">
            <a:extLst>
              <a:ext uri="{FF2B5EF4-FFF2-40B4-BE49-F238E27FC236}">
                <a16:creationId xmlns:a16="http://schemas.microsoft.com/office/drawing/2014/main" xmlns="" id="{6E96B931-B6E9-4649-A6A1-166498B97767}"/>
              </a:ext>
            </a:extLst>
          </p:cNvPr>
          <p:cNvSpPr/>
          <p:nvPr/>
        </p:nvSpPr>
        <p:spPr>
          <a:xfrm>
            <a:off x="4689975" y="2333346"/>
            <a:ext cx="878923" cy="1169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-96   128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52" name="Прямая соединительная линия 151"/>
          <p:cNvCxnSpPr>
            <a:endCxn id="151" idx="3"/>
          </p:cNvCxnSpPr>
          <p:nvPr/>
        </p:nvCxnSpPr>
        <p:spPr>
          <a:xfrm flipV="1">
            <a:off x="4687348" y="2917887"/>
            <a:ext cx="8815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>
            <a:off x="4679184" y="3502428"/>
            <a:ext cx="277330" cy="83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 flipH="1">
            <a:off x="5233476" y="3502427"/>
            <a:ext cx="328598" cy="83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На основании </a:t>
            </a:r>
            <a:r>
              <a:rPr lang="en-US" dirty="0" smtClean="0"/>
              <a:t>gaps </a:t>
            </a:r>
            <a:r>
              <a:rPr lang="ru-RU" dirty="0" smtClean="0"/>
              <a:t>создаем </a:t>
            </a:r>
            <a:r>
              <a:rPr lang="en-US" dirty="0" smtClean="0"/>
              <a:t>free-list items (</a:t>
            </a:r>
            <a:r>
              <a:rPr lang="ru-RU" dirty="0" smtClean="0"/>
              <a:t>см. доклад про выделение памяти</a:t>
            </a:r>
            <a:r>
              <a:rPr lang="en-US" dirty="0" smtClean="0"/>
              <a:t>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071" y="1906304"/>
            <a:ext cx="8313683" cy="42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4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На основании </a:t>
            </a:r>
            <a:r>
              <a:rPr lang="en-US" dirty="0" smtClean="0"/>
              <a:t>gaps </a:t>
            </a:r>
            <a:r>
              <a:rPr lang="ru-RU" dirty="0" smtClean="0"/>
              <a:t>создаем </a:t>
            </a:r>
            <a:r>
              <a:rPr lang="en-US" dirty="0" smtClean="0"/>
              <a:t>free-list items (</a:t>
            </a:r>
            <a:r>
              <a:rPr lang="ru-RU" dirty="0" smtClean="0"/>
              <a:t>см. доклад про выделение памяти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gaps, </a:t>
            </a:r>
            <a:r>
              <a:rPr lang="ru-RU" dirty="0"/>
              <a:t>размером менее </a:t>
            </a:r>
            <a:r>
              <a:rPr lang="en-US" dirty="0" err="1"/>
              <a:t>sizeof</a:t>
            </a:r>
            <a:r>
              <a:rPr lang="en-US" dirty="0"/>
              <a:t>(object) </a:t>
            </a:r>
            <a:r>
              <a:rPr lang="ru-RU" dirty="0"/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15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На основании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создаем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free-list items (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см. доклад про выделение памяти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gaps,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размером менее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sizeof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(object)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saved_pre_plug</a:t>
            </a:r>
            <a:r>
              <a:rPr lang="en-US" dirty="0" smtClean="0"/>
              <a:t> + </a:t>
            </a:r>
            <a:r>
              <a:rPr lang="en-US" dirty="0" err="1" smtClean="0"/>
              <a:t>saved_post_plug</a:t>
            </a:r>
            <a:r>
              <a:rPr lang="en-US" dirty="0" smtClean="0"/>
              <a:t> </a:t>
            </a:r>
            <a:r>
              <a:rPr lang="ru-RU" dirty="0" smtClean="0"/>
              <a:t>расставляются по местам</a:t>
            </a:r>
            <a:endParaRPr lang="en-US" dirty="0" smtClean="0"/>
          </a:p>
        </p:txBody>
      </p:sp>
      <p:grpSp>
        <p:nvGrpSpPr>
          <p:cNvPr id="9" name="Группа 8"/>
          <p:cNvGrpSpPr/>
          <p:nvPr/>
        </p:nvGrpSpPr>
        <p:grpSpPr>
          <a:xfrm>
            <a:off x="1113189" y="2470742"/>
            <a:ext cx="10692380" cy="4071680"/>
            <a:chOff x="877670" y="2108938"/>
            <a:chExt cx="10692380" cy="4071680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4213649" y="2112620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3120128" y="2112620"/>
              <a:ext cx="1118932" cy="370766"/>
              <a:chOff x="1883425" y="4563522"/>
              <a:chExt cx="1118932" cy="370766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0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2013573" y="2113431"/>
              <a:ext cx="1108590" cy="369333"/>
              <a:chOff x="1892223" y="4564955"/>
              <a:chExt cx="1108590" cy="3693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5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7" name="Группа 26"/>
            <p:cNvGrpSpPr/>
            <p:nvPr/>
          </p:nvGrpSpPr>
          <p:grpSpPr>
            <a:xfrm>
              <a:off x="4233697" y="2112159"/>
              <a:ext cx="538257" cy="369332"/>
              <a:chOff x="1892223" y="4564956"/>
              <a:chExt cx="538257" cy="369332"/>
            </a:xfrm>
          </p:grpSpPr>
          <p:sp>
            <p:nvSpPr>
              <p:cNvPr id="28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30" name="Группа 29"/>
            <p:cNvGrpSpPr/>
            <p:nvPr/>
          </p:nvGrpSpPr>
          <p:grpSpPr>
            <a:xfrm>
              <a:off x="5973674" y="2110725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31" name="Прямоугольник 30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34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36" name="Группа 35"/>
            <p:cNvGrpSpPr/>
            <p:nvPr/>
          </p:nvGrpSpPr>
          <p:grpSpPr>
            <a:xfrm>
              <a:off x="10434724" y="2108938"/>
              <a:ext cx="1118932" cy="370766"/>
              <a:chOff x="1883425" y="4563522"/>
              <a:chExt cx="1118932" cy="370766"/>
            </a:xfrm>
          </p:grpSpPr>
          <p:sp>
            <p:nvSpPr>
              <p:cNvPr id="37" name="Прямоугольник 36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40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42" name="Группа 41"/>
            <p:cNvGrpSpPr/>
            <p:nvPr/>
          </p:nvGrpSpPr>
          <p:grpSpPr>
            <a:xfrm>
              <a:off x="8211795" y="2112158"/>
              <a:ext cx="1108590" cy="369333"/>
              <a:chOff x="1892223" y="4564955"/>
              <a:chExt cx="1108590" cy="369333"/>
            </a:xfrm>
          </p:grpSpPr>
          <p:sp>
            <p:nvSpPr>
              <p:cNvPr id="43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45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47" name="Группа 46"/>
            <p:cNvGrpSpPr/>
            <p:nvPr/>
          </p:nvGrpSpPr>
          <p:grpSpPr>
            <a:xfrm>
              <a:off x="9329183" y="2110724"/>
              <a:ext cx="1108590" cy="369333"/>
              <a:chOff x="1892223" y="4564955"/>
              <a:chExt cx="1108590" cy="369333"/>
            </a:xfrm>
          </p:grpSpPr>
          <p:sp>
            <p:nvSpPr>
              <p:cNvPr id="48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2" name="Группа 51"/>
            <p:cNvGrpSpPr/>
            <p:nvPr/>
          </p:nvGrpSpPr>
          <p:grpSpPr>
            <a:xfrm>
              <a:off x="7093616" y="2117102"/>
              <a:ext cx="1118932" cy="370766"/>
              <a:chOff x="1883425" y="4563522"/>
              <a:chExt cx="1118932" cy="370766"/>
            </a:xfrm>
          </p:grpSpPr>
          <p:sp>
            <p:nvSpPr>
              <p:cNvPr id="53" name="Прямоугольник 52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56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8" name="Группа 57"/>
            <p:cNvGrpSpPr/>
            <p:nvPr/>
          </p:nvGrpSpPr>
          <p:grpSpPr>
            <a:xfrm>
              <a:off x="906357" y="2108938"/>
              <a:ext cx="1108590" cy="369333"/>
              <a:chOff x="1892223" y="4564955"/>
              <a:chExt cx="1108590" cy="369333"/>
            </a:xfrm>
          </p:grpSpPr>
          <p:sp>
            <p:nvSpPr>
              <p:cNvPr id="59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61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3" name="Правая фигурная скобка 62"/>
            <p:cNvSpPr/>
            <p:nvPr/>
          </p:nvSpPr>
          <p:spPr>
            <a:xfrm rot="5400000">
              <a:off x="5563949" y="2603191"/>
              <a:ext cx="186950" cy="2888310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авая фигурная скобка 63"/>
            <p:cNvSpPr/>
            <p:nvPr/>
          </p:nvSpPr>
          <p:spPr>
            <a:xfrm rot="5400000">
              <a:off x="7572212" y="3496856"/>
              <a:ext cx="186950" cy="1106098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авая фигурная скобка 64"/>
            <p:cNvSpPr/>
            <p:nvPr/>
          </p:nvSpPr>
          <p:spPr>
            <a:xfrm rot="5400000">
              <a:off x="3558872" y="3498015"/>
              <a:ext cx="193015" cy="1104727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авая фигурная скобка 65"/>
            <p:cNvSpPr/>
            <p:nvPr/>
          </p:nvSpPr>
          <p:spPr>
            <a:xfrm rot="5400000">
              <a:off x="9797885" y="2374653"/>
              <a:ext cx="193015" cy="3351314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42935" y="4183253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487853" y="4183253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52448" y="4182461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70" name="Правая фигурная скобка 69"/>
            <p:cNvSpPr/>
            <p:nvPr/>
          </p:nvSpPr>
          <p:spPr>
            <a:xfrm rot="5400000">
              <a:off x="1898703" y="2928431"/>
              <a:ext cx="186950" cy="2221676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12393" y="4156967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565073" y="4183253"/>
              <a:ext cx="2178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pinned  plug</a:t>
              </a:r>
              <a:endParaRPr lang="ru-RU" dirty="0"/>
            </a:p>
          </p:txBody>
        </p:sp>
        <p:sp>
          <p:nvSpPr>
            <p:cNvPr id="73" name="Прямоугольник 72"/>
            <p:cNvSpPr/>
            <p:nvPr/>
          </p:nvSpPr>
          <p:spPr>
            <a:xfrm>
              <a:off x="4213649" y="3504595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74" name="Группа 73"/>
            <p:cNvGrpSpPr/>
            <p:nvPr/>
          </p:nvGrpSpPr>
          <p:grpSpPr>
            <a:xfrm>
              <a:off x="3105223" y="3504595"/>
              <a:ext cx="1118932" cy="370766"/>
              <a:chOff x="1883425" y="4563522"/>
              <a:chExt cx="1118932" cy="370766"/>
            </a:xfrm>
          </p:grpSpPr>
          <p:sp>
            <p:nvSpPr>
              <p:cNvPr id="75" name="Прямоугольник 74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78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80" name="Группа 79"/>
            <p:cNvGrpSpPr/>
            <p:nvPr/>
          </p:nvGrpSpPr>
          <p:grpSpPr>
            <a:xfrm>
              <a:off x="1996886" y="3500913"/>
              <a:ext cx="1108590" cy="369333"/>
              <a:chOff x="1892223" y="4564955"/>
              <a:chExt cx="1108590" cy="369333"/>
            </a:xfrm>
          </p:grpSpPr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83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85" name="Группа 84"/>
            <p:cNvGrpSpPr/>
            <p:nvPr/>
          </p:nvGrpSpPr>
          <p:grpSpPr>
            <a:xfrm>
              <a:off x="4233697" y="3504134"/>
              <a:ext cx="538257" cy="369332"/>
              <a:chOff x="1892223" y="4564956"/>
              <a:chExt cx="538257" cy="369332"/>
            </a:xfrm>
          </p:grpSpPr>
          <p:sp>
            <p:nvSpPr>
              <p:cNvPr id="86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88" name="Группа 87"/>
            <p:cNvGrpSpPr/>
            <p:nvPr/>
          </p:nvGrpSpPr>
          <p:grpSpPr>
            <a:xfrm>
              <a:off x="5973674" y="3502700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89" name="Прямоугольник 88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2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94" name="Группа 93"/>
            <p:cNvGrpSpPr/>
            <p:nvPr/>
          </p:nvGrpSpPr>
          <p:grpSpPr>
            <a:xfrm>
              <a:off x="10434441" y="3507466"/>
              <a:ext cx="1118932" cy="370766"/>
              <a:chOff x="1883425" y="4563522"/>
              <a:chExt cx="1118932" cy="370766"/>
            </a:xfrm>
          </p:grpSpPr>
          <p:sp>
            <p:nvSpPr>
              <p:cNvPr id="95" name="Прямоугольник 94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6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8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9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00" name="Группа 99"/>
            <p:cNvGrpSpPr/>
            <p:nvPr/>
          </p:nvGrpSpPr>
          <p:grpSpPr>
            <a:xfrm>
              <a:off x="8211795" y="3504133"/>
              <a:ext cx="1108590" cy="369333"/>
              <a:chOff x="1892223" y="4564955"/>
              <a:chExt cx="1108590" cy="369333"/>
            </a:xfrm>
          </p:grpSpPr>
          <p:sp>
            <p:nvSpPr>
              <p:cNvPr id="101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2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03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05" name="Группа 104"/>
            <p:cNvGrpSpPr/>
            <p:nvPr/>
          </p:nvGrpSpPr>
          <p:grpSpPr>
            <a:xfrm>
              <a:off x="9329183" y="3502699"/>
              <a:ext cx="1108590" cy="369333"/>
              <a:chOff x="1892223" y="4564955"/>
              <a:chExt cx="1108590" cy="369333"/>
            </a:xfrm>
          </p:grpSpPr>
          <p:sp>
            <p:nvSpPr>
              <p:cNvPr id="106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08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0" name="Группа 109"/>
            <p:cNvGrpSpPr/>
            <p:nvPr/>
          </p:nvGrpSpPr>
          <p:grpSpPr>
            <a:xfrm>
              <a:off x="7101348" y="3507466"/>
              <a:ext cx="1118932" cy="370766"/>
              <a:chOff x="1883425" y="4563522"/>
              <a:chExt cx="1118932" cy="370766"/>
            </a:xfrm>
          </p:grpSpPr>
          <p:sp>
            <p:nvSpPr>
              <p:cNvPr id="111" name="Прямоугольник 110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4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6" name="Группа 115"/>
            <p:cNvGrpSpPr/>
            <p:nvPr/>
          </p:nvGrpSpPr>
          <p:grpSpPr>
            <a:xfrm>
              <a:off x="877670" y="3500913"/>
              <a:ext cx="1108590" cy="369333"/>
              <a:chOff x="1892223" y="4564955"/>
              <a:chExt cx="1108590" cy="369333"/>
            </a:xfrm>
          </p:grpSpPr>
          <p:sp>
            <p:nvSpPr>
              <p:cNvPr id="117" name="Rectangle 22">
                <a:extLst>
                  <a:ext uri="{FF2B5EF4-FFF2-40B4-BE49-F238E27FC236}">
                    <a16:creationId xmlns:a16="http://schemas.microsoft.com/office/drawing/2014/main" xmlns="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9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1" name="Группа 120"/>
            <p:cNvGrpSpPr/>
            <p:nvPr/>
          </p:nvGrpSpPr>
          <p:grpSpPr>
            <a:xfrm>
              <a:off x="6271374" y="3502699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22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Прямоугольник 124"/>
            <p:cNvSpPr/>
            <p:nvPr/>
          </p:nvSpPr>
          <p:spPr>
            <a:xfrm>
              <a:off x="6260857" y="4845581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131251" y="4843323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saved_post_plug</a:t>
              </a:r>
              <a:endParaRPr lang="ru-RU" sz="1600" dirty="0"/>
            </a:p>
          </p:txBody>
        </p:sp>
        <p:sp>
          <p:nvSpPr>
            <p:cNvPr id="127" name="Прямоугольник 126"/>
            <p:cNvSpPr/>
            <p:nvPr/>
          </p:nvSpPr>
          <p:spPr>
            <a:xfrm>
              <a:off x="3983533" y="5811286"/>
              <a:ext cx="2258150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pinned plug queue</a:t>
              </a:r>
              <a:endParaRPr lang="ru-RU" dirty="0"/>
            </a:p>
          </p:txBody>
        </p:sp>
        <p:cxnSp>
          <p:nvCxnSpPr>
            <p:cNvPr id="128" name="Скругленная соединительная линия 127"/>
            <p:cNvCxnSpPr>
              <a:stCxn id="73" idx="2"/>
              <a:endCxn id="127" idx="0"/>
            </p:cNvCxnSpPr>
            <p:nvPr/>
          </p:nvCxnSpPr>
          <p:spPr>
            <a:xfrm rot="16200000" flipH="1">
              <a:off x="4135603" y="4834280"/>
              <a:ext cx="1937359" cy="1665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Скругленная соединительная линия 128"/>
            <p:cNvCxnSpPr>
              <a:stCxn id="125" idx="2"/>
              <a:endCxn id="127" idx="3"/>
            </p:cNvCxnSpPr>
            <p:nvPr/>
          </p:nvCxnSpPr>
          <p:spPr>
            <a:xfrm rot="5400000">
              <a:off x="6070795" y="5385802"/>
              <a:ext cx="781039" cy="43926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Скругленная соединительная линия 129"/>
            <p:cNvCxnSpPr>
              <a:stCxn id="131" idx="2"/>
              <a:endCxn id="127" idx="1"/>
            </p:cNvCxnSpPr>
            <p:nvPr/>
          </p:nvCxnSpPr>
          <p:spPr>
            <a:xfrm rot="16200000" flipH="1">
              <a:off x="3498425" y="5510843"/>
              <a:ext cx="781039" cy="18917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Прямоугольник 130"/>
            <p:cNvSpPr/>
            <p:nvPr/>
          </p:nvSpPr>
          <p:spPr>
            <a:xfrm>
              <a:off x="3374269" y="4845581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491791" y="4845265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 smtClean="0"/>
                <a:t>saved_pre_plug</a:t>
              </a:r>
              <a:endParaRPr lang="ru-RU" sz="1600" dirty="0"/>
            </a:p>
          </p:txBody>
        </p:sp>
        <p:grpSp>
          <p:nvGrpSpPr>
            <p:cNvPr id="133" name="Группа 132"/>
            <p:cNvGrpSpPr/>
            <p:nvPr/>
          </p:nvGrpSpPr>
          <p:grpSpPr>
            <a:xfrm>
              <a:off x="3398593" y="3503151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34" name="Rectangle 47">
                <a:extLst>
                  <a:ext uri="{FF2B5EF4-FFF2-40B4-BE49-F238E27FC236}">
                    <a16:creationId xmlns:a16="http://schemas.microsoft.com/office/drawing/2014/main" xmlns="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48">
                <a:extLst>
                  <a:ext uri="{FF2B5EF4-FFF2-40B4-BE49-F238E27FC236}">
                    <a16:creationId xmlns:a16="http://schemas.microsoft.com/office/drawing/2014/main" xmlns="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49">
                <a:extLst>
                  <a:ext uri="{FF2B5EF4-FFF2-40B4-BE49-F238E27FC236}">
                    <a16:creationId xmlns:a16="http://schemas.microsoft.com/office/drawing/2014/main" xmlns="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0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На основании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создаем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free-list items (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см. доклад про выделение памяти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gaps,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размером менее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sizeof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(object)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saved_pre_plug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saved_post_plug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расставляются по местам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Выполняется дополнительная работа по обновлению очереди на </a:t>
            </a:r>
            <a:r>
              <a:rPr lang="ru-RU" dirty="0" err="1" smtClean="0"/>
              <a:t>финализацию</a:t>
            </a:r>
            <a:endParaRPr lang="ru-RU" dirty="0" smtClean="0"/>
          </a:p>
          <a:p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9357</TotalTime>
  <Words>2194</Words>
  <Application>Microsoft Office PowerPoint</Application>
  <PresentationFormat>Широкоэкранный</PresentationFormat>
  <Paragraphs>449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133</cp:revision>
  <dcterms:created xsi:type="dcterms:W3CDTF">2018-09-29T08:14:48Z</dcterms:created>
  <dcterms:modified xsi:type="dcterms:W3CDTF">2019-04-12T19:48:31Z</dcterms:modified>
</cp:coreProperties>
</file>